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27/05/1439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27/05/1439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27/05/1439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27/05/1439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27/05/1439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27/05/1439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27/05/1439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27/05/1439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27/05/1439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الارتباط والعبور </a:t>
            </a:r>
            <a:r>
              <a:rPr lang="en-US" b="1" dirty="0" smtClean="0"/>
              <a:t>Linkage Crossing over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b="1" dirty="0" smtClean="0"/>
              <a:t>الارتباط </a:t>
            </a:r>
            <a:r>
              <a:rPr lang="en-US" b="1" dirty="0" smtClean="0"/>
              <a:t>Linkage </a:t>
            </a:r>
            <a:endParaRPr lang="en-US" dirty="0" smtClean="0"/>
          </a:p>
          <a:p>
            <a:r>
              <a:rPr lang="ar-IQ" dirty="0" err="1" smtClean="0"/>
              <a:t>ان</a:t>
            </a:r>
            <a:r>
              <a:rPr lang="ar-IQ" dirty="0" smtClean="0"/>
              <a:t> الوحدات الوراثية </a:t>
            </a:r>
            <a:r>
              <a:rPr lang="ar-IQ" dirty="0" err="1" smtClean="0"/>
              <a:t>او</a:t>
            </a:r>
            <a:r>
              <a:rPr lang="ar-IQ" dirty="0" smtClean="0"/>
              <a:t> الجينات التي تعين صفات الفرد تكون محمولة على </a:t>
            </a:r>
            <a:r>
              <a:rPr lang="ar-IQ" dirty="0" err="1" smtClean="0"/>
              <a:t>الكروموسومات</a:t>
            </a:r>
            <a:r>
              <a:rPr lang="ar-IQ" dirty="0" smtClean="0"/>
              <a:t> وان </a:t>
            </a:r>
            <a:r>
              <a:rPr lang="ar-IQ" dirty="0" err="1" smtClean="0"/>
              <a:t>اي</a:t>
            </a:r>
            <a:r>
              <a:rPr lang="ar-IQ" dirty="0" smtClean="0"/>
              <a:t> </a:t>
            </a:r>
            <a:r>
              <a:rPr lang="ar-IQ" dirty="0" err="1" smtClean="0"/>
              <a:t>كروموسوم</a:t>
            </a:r>
            <a:r>
              <a:rPr lang="ar-IQ" dirty="0" smtClean="0"/>
              <a:t> لابد وانه يحتوي على </a:t>
            </a:r>
            <a:r>
              <a:rPr lang="ar-IQ" dirty="0" err="1" smtClean="0"/>
              <a:t>اكثر</a:t>
            </a:r>
            <a:r>
              <a:rPr lang="ar-IQ" dirty="0" smtClean="0"/>
              <a:t> من جين واحد وهو في العادة يحتوي على عدد كبير من الجينات . </a:t>
            </a:r>
            <a:r>
              <a:rPr lang="ar-IQ" dirty="0" err="1" smtClean="0"/>
              <a:t>ان</a:t>
            </a:r>
            <a:r>
              <a:rPr lang="ar-IQ" dirty="0" smtClean="0"/>
              <a:t> جينات الصفات المختلفة قد تكون موضوعة على نفس </a:t>
            </a:r>
            <a:r>
              <a:rPr lang="ar-IQ" dirty="0" err="1" smtClean="0"/>
              <a:t>الكروموسوم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على </a:t>
            </a:r>
            <a:r>
              <a:rPr lang="ar-IQ" dirty="0" err="1" smtClean="0"/>
              <a:t>كروموسومات</a:t>
            </a:r>
            <a:r>
              <a:rPr lang="ar-IQ" dirty="0" smtClean="0"/>
              <a:t> مختلفة . </a:t>
            </a:r>
            <a:r>
              <a:rPr lang="ar-IQ" dirty="0" err="1" smtClean="0"/>
              <a:t>ان</a:t>
            </a:r>
            <a:r>
              <a:rPr lang="ar-IQ" dirty="0" smtClean="0"/>
              <a:t> الجينات الواقعة على </a:t>
            </a:r>
            <a:r>
              <a:rPr lang="ar-IQ" dirty="0" err="1" smtClean="0"/>
              <a:t>كروموسومات</a:t>
            </a:r>
            <a:r>
              <a:rPr lang="ar-IQ" dirty="0" smtClean="0"/>
              <a:t> مختلفة تظهر الصفات التي تعينها في الجيل التالي </a:t>
            </a:r>
            <a:r>
              <a:rPr lang="ar-IQ" dirty="0" err="1" smtClean="0"/>
              <a:t>اما</a:t>
            </a:r>
            <a:r>
              <a:rPr lang="ar-IQ" dirty="0" smtClean="0"/>
              <a:t> معا </a:t>
            </a:r>
            <a:r>
              <a:rPr lang="ar-IQ" dirty="0" err="1" smtClean="0"/>
              <a:t>او</a:t>
            </a:r>
            <a:r>
              <a:rPr lang="ar-IQ" dirty="0" smtClean="0"/>
              <a:t> بصورة منفصلة وتعتمد هذه على الفرصة ، حيث انها تتوزع توزيعا حرا طبقا لقانون مندل في التوزيع الحر . </a:t>
            </a:r>
            <a:r>
              <a:rPr lang="ar-IQ" dirty="0" err="1" smtClean="0"/>
              <a:t>ان</a:t>
            </a:r>
            <a:r>
              <a:rPr lang="ar-IQ" dirty="0" smtClean="0"/>
              <a:t> الجينات المختلفة الواقعة على </a:t>
            </a:r>
            <a:r>
              <a:rPr lang="ar-IQ" dirty="0" err="1" smtClean="0"/>
              <a:t>الكروموسوم</a:t>
            </a:r>
            <a:r>
              <a:rPr lang="ar-IQ" dirty="0" smtClean="0"/>
              <a:t> تكون بطبيعة الحال متصلة </a:t>
            </a:r>
            <a:r>
              <a:rPr lang="ar-IQ" dirty="0" err="1" smtClean="0"/>
              <a:t>ببعضها</a:t>
            </a:r>
            <a:r>
              <a:rPr lang="ar-IQ" dirty="0" smtClean="0"/>
              <a:t> بصورة شديدة, وإنها </a:t>
            </a:r>
            <a:r>
              <a:rPr lang="ar-IQ" dirty="0" err="1" smtClean="0"/>
              <a:t>لاتتوزع</a:t>
            </a:r>
            <a:r>
              <a:rPr lang="ar-IQ" dirty="0" smtClean="0"/>
              <a:t> توزيعا حرا عند تكوين </a:t>
            </a:r>
            <a:r>
              <a:rPr lang="ar-IQ" dirty="0" err="1" smtClean="0"/>
              <a:t>الكاميتات</a:t>
            </a:r>
            <a:r>
              <a:rPr lang="ar-IQ" dirty="0" smtClean="0"/>
              <a:t> ، وان هذا النوع الذي يكون فيه وجود </a:t>
            </a:r>
            <a:r>
              <a:rPr lang="ar-IQ" dirty="0" err="1" smtClean="0"/>
              <a:t>جيناناو</a:t>
            </a:r>
            <a:r>
              <a:rPr lang="ar-IQ" dirty="0" smtClean="0"/>
              <a:t> </a:t>
            </a:r>
            <a:r>
              <a:rPr lang="ar-IQ" dirty="0" err="1" smtClean="0"/>
              <a:t>اكثر</a:t>
            </a:r>
            <a:r>
              <a:rPr lang="ar-IQ" dirty="0" smtClean="0"/>
              <a:t> على نفس </a:t>
            </a:r>
            <a:r>
              <a:rPr lang="ar-IQ" dirty="0" err="1" smtClean="0"/>
              <a:t>الكروموسوم</a:t>
            </a:r>
            <a:r>
              <a:rPr lang="ar-IQ" dirty="0" smtClean="0"/>
              <a:t> يعرف بالارتباط </a:t>
            </a:r>
            <a:r>
              <a:rPr lang="en-US" dirty="0" smtClean="0"/>
              <a:t>Linkage</a:t>
            </a:r>
            <a:r>
              <a:rPr lang="ar-IQ" dirty="0" smtClean="0"/>
              <a:t>ويمكن معرفة التوزيع الحر والارتباط من دراسة المثالين التاليين :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700" dirty="0" smtClean="0"/>
              <a:t/>
            </a:r>
            <a:br>
              <a:rPr lang="ar-IQ" sz="2700" dirty="0" smtClean="0"/>
            </a:br>
            <a:r>
              <a:rPr lang="ar-IQ" sz="2700" dirty="0" smtClean="0"/>
              <a:t>مثال </a:t>
            </a:r>
            <a:r>
              <a:rPr lang="ar-IQ" sz="2700" dirty="0" smtClean="0"/>
              <a:t>1 : تتوزع الجينات على الكروموسومات المختلفة توزيعا حرا بحيث تكون نسبة التلقيح الاختباري 1:1:1:1 وكما يأتي 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P1               AA BB               x                    </a:t>
            </a:r>
            <a:r>
              <a:rPr lang="en-US" dirty="0" err="1" smtClean="0"/>
              <a:t>aa</a:t>
            </a:r>
            <a:r>
              <a:rPr lang="en-US" dirty="0" smtClean="0"/>
              <a:t> bb</a:t>
            </a:r>
          </a:p>
          <a:p>
            <a:pPr algn="l" rtl="0"/>
            <a:r>
              <a:rPr lang="en-US" dirty="0" smtClean="0"/>
              <a:t>G1                 AB                                          </a:t>
            </a:r>
            <a:r>
              <a:rPr lang="en-US" dirty="0" err="1" smtClean="0"/>
              <a:t>ab</a:t>
            </a:r>
            <a:endParaRPr lang="en-US" dirty="0" smtClean="0"/>
          </a:p>
          <a:p>
            <a:pPr algn="l" rtl="0"/>
            <a:r>
              <a:rPr lang="en-US" dirty="0" smtClean="0"/>
              <a:t>F1                                      </a:t>
            </a:r>
            <a:r>
              <a:rPr lang="en-US" dirty="0" err="1" smtClean="0"/>
              <a:t>Aa</a:t>
            </a:r>
            <a:r>
              <a:rPr lang="en-US" dirty="0" smtClean="0"/>
              <a:t> Bb</a:t>
            </a:r>
          </a:p>
          <a:p>
            <a:pPr algn="l" rtl="0"/>
            <a:r>
              <a:rPr lang="en-US" dirty="0" smtClean="0"/>
              <a:t>Test cross             </a:t>
            </a:r>
            <a:r>
              <a:rPr lang="en-US" dirty="0" err="1" smtClean="0"/>
              <a:t>Aa</a:t>
            </a:r>
            <a:r>
              <a:rPr lang="en-US" dirty="0" smtClean="0"/>
              <a:t> Bb      x            </a:t>
            </a:r>
            <a:r>
              <a:rPr lang="en-US" dirty="0" err="1" smtClean="0"/>
              <a:t>aabb</a:t>
            </a:r>
            <a:endParaRPr lang="en-US" dirty="0" smtClean="0"/>
          </a:p>
          <a:p>
            <a:pPr algn="l" rtl="0"/>
            <a:r>
              <a:rPr lang="en-US" dirty="0" smtClean="0"/>
              <a:t>G2                        AB  </a:t>
            </a:r>
            <a:r>
              <a:rPr lang="en-US" dirty="0" err="1" smtClean="0"/>
              <a:t>Ab</a:t>
            </a:r>
            <a:r>
              <a:rPr lang="en-US" dirty="0" smtClean="0"/>
              <a:t>   a B  </a:t>
            </a:r>
            <a:r>
              <a:rPr lang="en-US" dirty="0" err="1" smtClean="0"/>
              <a:t>ab</a:t>
            </a:r>
            <a:r>
              <a:rPr lang="en-US" dirty="0" smtClean="0"/>
              <a:t>             </a:t>
            </a:r>
            <a:r>
              <a:rPr lang="en-US" dirty="0" err="1" smtClean="0"/>
              <a:t>ab</a:t>
            </a:r>
            <a:endParaRPr lang="en-US" dirty="0" smtClean="0"/>
          </a:p>
          <a:p>
            <a:pPr algn="l" rtl="0"/>
            <a:r>
              <a:rPr lang="en-US" dirty="0" smtClean="0"/>
              <a:t>F2                     </a:t>
            </a:r>
            <a:r>
              <a:rPr lang="en-US" dirty="0" err="1" smtClean="0"/>
              <a:t>Aa</a:t>
            </a:r>
            <a:r>
              <a:rPr lang="en-US" dirty="0" smtClean="0"/>
              <a:t> Bb  : </a:t>
            </a:r>
            <a:r>
              <a:rPr lang="en-US" dirty="0" err="1" smtClean="0"/>
              <a:t>Aa</a:t>
            </a:r>
            <a:r>
              <a:rPr lang="en-US" dirty="0" smtClean="0"/>
              <a:t> bb   :   </a:t>
            </a:r>
            <a:r>
              <a:rPr lang="en-US" dirty="0" err="1" smtClean="0"/>
              <a:t>aa</a:t>
            </a:r>
            <a:r>
              <a:rPr lang="en-US" dirty="0" smtClean="0"/>
              <a:t> Bb   :  </a:t>
            </a:r>
            <a:r>
              <a:rPr lang="en-US" dirty="0" err="1" smtClean="0"/>
              <a:t>aabb</a:t>
            </a:r>
            <a:endParaRPr lang="en-US" dirty="0" smtClean="0"/>
          </a:p>
          <a:p>
            <a:pPr algn="l" rtl="0"/>
            <a:r>
              <a:rPr lang="en-US" dirty="0" smtClean="0"/>
              <a:t>                       1/4        1/4           1/4            1/4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ar-IQ" sz="3200" dirty="0" smtClean="0"/>
              <a:t>مثال 2: تنتقل الجينات المرتبطة مع بعضها ارتباطا وثيقا تاما دون </a:t>
            </a:r>
            <a:r>
              <a:rPr lang="ar-IQ" sz="3200" dirty="0" err="1" smtClean="0"/>
              <a:t>ان</a:t>
            </a:r>
            <a:r>
              <a:rPr lang="ar-IQ" sz="3200" dirty="0" smtClean="0"/>
              <a:t> تتوزع توزيعا حرا لتكوين </a:t>
            </a:r>
            <a:r>
              <a:rPr lang="ar-IQ" sz="3200" dirty="0" err="1" smtClean="0"/>
              <a:t>الكميتات</a:t>
            </a:r>
            <a:r>
              <a:rPr lang="ar-IQ" sz="3200" dirty="0" smtClean="0"/>
              <a:t> مثلما هي عليه في </a:t>
            </a:r>
            <a:r>
              <a:rPr lang="ar-IQ" sz="3200" dirty="0" err="1" smtClean="0"/>
              <a:t>الاباء</a:t>
            </a:r>
            <a:r>
              <a:rPr lang="ar-IQ" sz="3200" dirty="0" smtClean="0"/>
              <a:t> . وكما في المخطط الموضح </a:t>
            </a:r>
            <a:r>
              <a:rPr lang="ar-IQ" sz="3200" dirty="0" err="1" smtClean="0"/>
              <a:t>ادناه</a:t>
            </a:r>
            <a:r>
              <a:rPr lang="ar-IQ" sz="3200" dirty="0" smtClean="0"/>
              <a:t> </a:t>
            </a:r>
            <a:r>
              <a:rPr lang="ar-IQ" sz="3200" dirty="0" err="1" smtClean="0"/>
              <a:t>اذ</a:t>
            </a:r>
            <a:r>
              <a:rPr lang="ar-IQ" sz="3200" dirty="0" smtClean="0"/>
              <a:t> </a:t>
            </a:r>
            <a:r>
              <a:rPr lang="ar-IQ" sz="3200" dirty="0" err="1" smtClean="0"/>
              <a:t>ان</a:t>
            </a:r>
            <a:r>
              <a:rPr lang="ar-IQ" sz="3200" dirty="0" smtClean="0"/>
              <a:t> الجينات الواقعة على نفس </a:t>
            </a:r>
            <a:r>
              <a:rPr lang="ar-IQ" sz="3200" dirty="0" err="1" smtClean="0"/>
              <a:t>الكروموسوم</a:t>
            </a:r>
            <a:r>
              <a:rPr lang="ar-IQ" sz="3200" dirty="0" smtClean="0"/>
              <a:t> موضوعة على خط واحد: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2428868"/>
            <a:ext cx="8229600" cy="3786214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P1               A </a:t>
            </a:r>
            <a:r>
              <a:rPr lang="en-US" dirty="0" smtClean="0"/>
              <a:t>         </a:t>
            </a:r>
            <a:r>
              <a:rPr lang="en-US" dirty="0" smtClean="0"/>
              <a:t>B                 x                a     </a:t>
            </a:r>
            <a:r>
              <a:rPr lang="en-US" dirty="0" smtClean="0"/>
              <a:t>      </a:t>
            </a:r>
            <a:r>
              <a:rPr lang="en-US" dirty="0" smtClean="0"/>
              <a:t>b </a:t>
            </a:r>
          </a:p>
          <a:p>
            <a:pPr algn="l" rtl="0"/>
            <a:r>
              <a:rPr lang="en-US" dirty="0" smtClean="0"/>
              <a:t>                    a         b                                   a          b</a:t>
            </a:r>
          </a:p>
          <a:p>
            <a:pPr algn="l" rtl="0"/>
            <a:r>
              <a:rPr lang="en-US" dirty="0" smtClean="0"/>
              <a:t>G1            A       B        a         b                    a        b</a:t>
            </a:r>
          </a:p>
          <a:p>
            <a:pPr algn="l" rtl="0"/>
            <a:r>
              <a:rPr lang="en-US" dirty="0" smtClean="0"/>
              <a:t>F1                                        A         B</a:t>
            </a:r>
          </a:p>
          <a:p>
            <a:pPr algn="l" rtl="0"/>
            <a:r>
              <a:rPr lang="en-US" dirty="0" smtClean="0"/>
              <a:t>                                            a          b</a:t>
            </a:r>
          </a:p>
          <a:p>
            <a:pPr algn="l" rtl="0"/>
            <a:r>
              <a:rPr lang="en-US" dirty="0" smtClean="0"/>
              <a:t>G2               A      B       a         b       x             a         b</a:t>
            </a:r>
          </a:p>
          <a:p>
            <a:pPr algn="l" rtl="0"/>
            <a:r>
              <a:rPr lang="en-US" dirty="0" smtClean="0"/>
              <a:t>F2                   A           B                           a          b</a:t>
            </a:r>
          </a:p>
          <a:p>
            <a:pPr algn="l" rtl="0"/>
            <a:r>
              <a:rPr lang="en-US" dirty="0" smtClean="0"/>
              <a:t>                      a            b                           a          b</a:t>
            </a:r>
          </a:p>
          <a:p>
            <a:pPr algn="l" rtl="0"/>
            <a:r>
              <a:rPr lang="en-US" dirty="0" smtClean="0"/>
              <a:t>                        1/2                      :                   1/2</a:t>
            </a:r>
          </a:p>
          <a:p>
            <a:pPr algn="l"/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3200" b="1" dirty="0" smtClean="0"/>
              <a:t>الارتباط </a:t>
            </a:r>
            <a:r>
              <a:rPr lang="en-US" sz="3200" b="1" dirty="0" smtClean="0"/>
              <a:t>Linkage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لقد اقترح </a:t>
            </a:r>
            <a:r>
              <a:rPr lang="ar-IQ" dirty="0" err="1" smtClean="0"/>
              <a:t>ستن</a:t>
            </a:r>
            <a:r>
              <a:rPr lang="ar-IQ" dirty="0" smtClean="0"/>
              <a:t> سنة 1903 </a:t>
            </a:r>
            <a:r>
              <a:rPr lang="ar-IQ" dirty="0" err="1" smtClean="0"/>
              <a:t>ادلة</a:t>
            </a:r>
            <a:r>
              <a:rPr lang="ar-IQ" dirty="0" smtClean="0"/>
              <a:t> </a:t>
            </a:r>
            <a:r>
              <a:rPr lang="ar-IQ" dirty="0" err="1" smtClean="0"/>
              <a:t>سايتولوجية</a:t>
            </a:r>
            <a:r>
              <a:rPr lang="ar-IQ" dirty="0" smtClean="0"/>
              <a:t> دون المعرفة بالمبادئ </a:t>
            </a:r>
            <a:r>
              <a:rPr lang="ar-IQ" dirty="0" err="1" smtClean="0"/>
              <a:t>المندلية</a:t>
            </a:r>
            <a:r>
              <a:rPr lang="ar-IQ" dirty="0" smtClean="0"/>
              <a:t> بان </a:t>
            </a:r>
            <a:r>
              <a:rPr lang="ar-IQ" dirty="0" err="1" smtClean="0"/>
              <a:t>الكروموسوم</a:t>
            </a:r>
            <a:r>
              <a:rPr lang="ar-IQ" dirty="0" smtClean="0"/>
              <a:t> يحمل </a:t>
            </a:r>
            <a:r>
              <a:rPr lang="ar-IQ" dirty="0" err="1" smtClean="0"/>
              <a:t>اكثر</a:t>
            </a:r>
            <a:r>
              <a:rPr lang="ar-IQ" dirty="0" smtClean="0"/>
              <a:t> من جين واحد </a:t>
            </a:r>
            <a:r>
              <a:rPr lang="ar-IQ" dirty="0" err="1" smtClean="0"/>
              <a:t>وانها</a:t>
            </a:r>
            <a:r>
              <a:rPr lang="ar-IQ" dirty="0" smtClean="0"/>
              <a:t> تورث معا كمجموعة واحدة غير انه لم يتمكن من تأييد نظريته .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اول</a:t>
            </a:r>
            <a:r>
              <a:rPr lang="ar-IQ" dirty="0" smtClean="0"/>
              <a:t> حالة من حالات الارتباط تم ذكرها من قبل العالمين </a:t>
            </a:r>
            <a:r>
              <a:rPr lang="ar-IQ" dirty="0" err="1" smtClean="0"/>
              <a:t>باتسن</a:t>
            </a:r>
            <a:r>
              <a:rPr lang="ar-IQ" dirty="0" smtClean="0"/>
              <a:t> وبينت سنة 1906 فقد وجد في نبات </a:t>
            </a:r>
            <a:r>
              <a:rPr lang="ar-IQ" dirty="0" err="1" smtClean="0"/>
              <a:t>البزاليا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الانعزال لصفة لون </a:t>
            </a:r>
            <a:r>
              <a:rPr lang="ar-IQ" dirty="0" err="1" smtClean="0"/>
              <a:t>الازهار</a:t>
            </a:r>
            <a:r>
              <a:rPr lang="ar-IQ" dirty="0" smtClean="0"/>
              <a:t>(</a:t>
            </a:r>
            <a:r>
              <a:rPr lang="en-US" dirty="0" smtClean="0"/>
              <a:t>P</a:t>
            </a:r>
            <a:r>
              <a:rPr lang="ar-IQ" dirty="0" smtClean="0"/>
              <a:t>) وشكل حبوب اللقاح (</a:t>
            </a:r>
            <a:r>
              <a:rPr lang="en-US" dirty="0" smtClean="0"/>
              <a:t>L</a:t>
            </a:r>
            <a:r>
              <a:rPr lang="ar-IQ" dirty="0" smtClean="0"/>
              <a:t>)</a:t>
            </a:r>
            <a:r>
              <a:rPr lang="ar-IQ" dirty="0" err="1" smtClean="0"/>
              <a:t>ان</a:t>
            </a:r>
            <a:r>
              <a:rPr lang="ar-IQ" dirty="0" smtClean="0"/>
              <a:t> نسبة 1:3 لكل منهما كثيرا عن ذلك مما يدل على </a:t>
            </a:r>
            <a:r>
              <a:rPr lang="ar-IQ" dirty="0" err="1" smtClean="0"/>
              <a:t>ان</a:t>
            </a:r>
            <a:r>
              <a:rPr lang="ar-IQ" dirty="0" smtClean="0"/>
              <a:t> المجاميع </a:t>
            </a:r>
            <a:r>
              <a:rPr lang="ar-IQ" dirty="0" err="1" smtClean="0"/>
              <a:t>الاربعة</a:t>
            </a:r>
            <a:r>
              <a:rPr lang="ar-IQ" dirty="0" smtClean="0"/>
              <a:t> من </a:t>
            </a:r>
            <a:r>
              <a:rPr lang="ar-IQ" dirty="0" err="1" smtClean="0"/>
              <a:t>الكميتات</a:t>
            </a:r>
            <a:r>
              <a:rPr lang="ar-IQ" dirty="0" smtClean="0"/>
              <a:t> لا تنتج بأعداد متساوية بل كانت تلك التي تشبه المجاميع </a:t>
            </a:r>
            <a:r>
              <a:rPr lang="ar-IQ" dirty="0" err="1" smtClean="0"/>
              <a:t>الابوية</a:t>
            </a:r>
            <a:r>
              <a:rPr lang="ar-IQ" dirty="0" smtClean="0"/>
              <a:t> سبعة </a:t>
            </a:r>
            <a:r>
              <a:rPr lang="ar-IQ" dirty="0" err="1" smtClean="0"/>
              <a:t>اضعاف</a:t>
            </a:r>
            <a:r>
              <a:rPr lang="ar-IQ" dirty="0" smtClean="0"/>
              <a:t> التراكيب الجديدة </a:t>
            </a:r>
            <a:r>
              <a:rPr lang="ar-IQ" dirty="0" err="1" smtClean="0"/>
              <a:t>اي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عامل صفة لون </a:t>
            </a:r>
            <a:r>
              <a:rPr lang="ar-IQ" dirty="0" err="1" smtClean="0"/>
              <a:t>الازهار</a:t>
            </a:r>
            <a:r>
              <a:rPr lang="ar-IQ" dirty="0" smtClean="0"/>
              <a:t> وعامل صفة شكل حبوب اللقاح تكون مع بعضها في التراكيب الوراثية وتنتقل مع بعضها من جيل لأخر بنسب عينة.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smtClean="0"/>
              <a:t>الارتباط </a:t>
            </a:r>
            <a:r>
              <a:rPr lang="en-US" b="1" dirty="0" smtClean="0"/>
              <a:t>Linkage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70000" lnSpcReduction="20000"/>
          </a:bodyPr>
          <a:lstStyle/>
          <a:p>
            <a:r>
              <a:rPr lang="ar-IQ" dirty="0" smtClean="0"/>
              <a:t>عند حدوث تلقيح بين نباتين </a:t>
            </a:r>
            <a:r>
              <a:rPr lang="en-US" dirty="0" smtClean="0"/>
              <a:t>pp </a:t>
            </a:r>
            <a:r>
              <a:rPr lang="en-US" dirty="0" err="1" smtClean="0"/>
              <a:t>ll</a:t>
            </a:r>
            <a:r>
              <a:rPr lang="en-US" dirty="0" smtClean="0"/>
              <a:t>    x     PP LL </a:t>
            </a:r>
            <a:r>
              <a:rPr lang="ar-IQ" dirty="0" smtClean="0"/>
              <a:t> يميل </a:t>
            </a:r>
            <a:r>
              <a:rPr lang="ar-IQ" dirty="0" err="1" smtClean="0"/>
              <a:t>الاليلان</a:t>
            </a:r>
            <a:r>
              <a:rPr lang="ar-IQ" dirty="0" smtClean="0"/>
              <a:t>  </a:t>
            </a:r>
            <a:r>
              <a:rPr lang="en-US" dirty="0" smtClean="0"/>
              <a:t>L</a:t>
            </a:r>
            <a:r>
              <a:rPr lang="ar-IQ" dirty="0" smtClean="0"/>
              <a:t>,</a:t>
            </a:r>
            <a:r>
              <a:rPr lang="en-US" dirty="0" smtClean="0"/>
              <a:t>P</a:t>
            </a:r>
            <a:r>
              <a:rPr lang="ar-IQ" dirty="0" smtClean="0"/>
              <a:t> للبقاء معا وكذلك </a:t>
            </a:r>
            <a:r>
              <a:rPr lang="ar-IQ" dirty="0" err="1" smtClean="0"/>
              <a:t>الاليلان</a:t>
            </a:r>
            <a:r>
              <a:rPr lang="ar-IQ" dirty="0" smtClean="0"/>
              <a:t> </a:t>
            </a:r>
            <a:r>
              <a:rPr lang="en-US" dirty="0" smtClean="0"/>
              <a:t>l</a:t>
            </a:r>
            <a:r>
              <a:rPr lang="ar-IQ" dirty="0" smtClean="0"/>
              <a:t> ,</a:t>
            </a:r>
            <a:r>
              <a:rPr lang="en-US" dirty="0" smtClean="0"/>
              <a:t>p</a:t>
            </a:r>
            <a:r>
              <a:rPr lang="ar-IQ" dirty="0" smtClean="0"/>
              <a:t> وقد حاولا تفسير ذلك فوضعا نظرية تفترض </a:t>
            </a:r>
            <a:r>
              <a:rPr lang="ar-IQ" dirty="0" err="1" smtClean="0"/>
              <a:t>ان</a:t>
            </a:r>
            <a:r>
              <a:rPr lang="ar-IQ" dirty="0" smtClean="0"/>
              <a:t> الانعزال في هذه الصفات لا يحدث في وقت واحد وان الانعزال قد يحدث في </a:t>
            </a:r>
            <a:r>
              <a:rPr lang="ar-IQ" dirty="0" err="1" smtClean="0"/>
              <a:t>الاطوار</a:t>
            </a:r>
            <a:r>
              <a:rPr lang="ar-IQ" dirty="0" smtClean="0"/>
              <a:t> </a:t>
            </a:r>
            <a:r>
              <a:rPr lang="ar-IQ" dirty="0" err="1" smtClean="0"/>
              <a:t>الاولى</a:t>
            </a:r>
            <a:r>
              <a:rPr lang="ar-IQ" dirty="0" smtClean="0"/>
              <a:t> من النمو الجنيني وان بعض العوامل تتضاعف </a:t>
            </a:r>
            <a:r>
              <a:rPr lang="ar-IQ" dirty="0" err="1" smtClean="0"/>
              <a:t>اسرع</a:t>
            </a:r>
            <a:r>
              <a:rPr lang="ar-IQ" dirty="0" smtClean="0"/>
              <a:t> من العوامل </a:t>
            </a:r>
            <a:r>
              <a:rPr lang="ar-IQ" dirty="0" err="1" smtClean="0"/>
              <a:t>الاخرى</a:t>
            </a:r>
            <a:r>
              <a:rPr lang="ar-IQ" dirty="0" smtClean="0"/>
              <a:t> .</a:t>
            </a:r>
            <a:endParaRPr lang="en-US" dirty="0" smtClean="0"/>
          </a:p>
          <a:p>
            <a:r>
              <a:rPr lang="ar-IQ" dirty="0" smtClean="0"/>
              <a:t>وقد بقيت هذه الحالة وحالات </a:t>
            </a:r>
            <a:r>
              <a:rPr lang="ar-IQ" dirty="0" err="1" smtClean="0"/>
              <a:t>اخرى</a:t>
            </a:r>
            <a:r>
              <a:rPr lang="ar-IQ" dirty="0" smtClean="0"/>
              <a:t> مماثلة على </a:t>
            </a:r>
            <a:r>
              <a:rPr lang="ar-IQ" dirty="0" err="1" smtClean="0"/>
              <a:t>انها</a:t>
            </a:r>
            <a:r>
              <a:rPr lang="ar-IQ" dirty="0" smtClean="0"/>
              <a:t> حالات شاذة للقوانين </a:t>
            </a:r>
            <a:r>
              <a:rPr lang="ar-IQ" dirty="0" err="1" smtClean="0"/>
              <a:t>المندلية</a:t>
            </a:r>
            <a:r>
              <a:rPr lang="ar-IQ" dirty="0" smtClean="0"/>
              <a:t> حتى وجد </a:t>
            </a:r>
            <a:r>
              <a:rPr lang="ar-IQ" dirty="0" err="1" smtClean="0"/>
              <a:t>موركان</a:t>
            </a:r>
            <a:r>
              <a:rPr lang="ar-IQ" dirty="0" smtClean="0"/>
              <a:t> ومساعدوه (1910– 1915) في حشرة الدرسوفيلا حالات مشابهة وذكر موركان ان ظاهرتي  الازدواج والتنافر عبارة عن وجهين لظاهرة واحدة هي ا</a:t>
            </a:r>
            <a:r>
              <a:rPr lang="ar-IQ" b="1" dirty="0" smtClean="0"/>
              <a:t>لارتباط</a:t>
            </a:r>
            <a:r>
              <a:rPr lang="ar-IQ" dirty="0" smtClean="0"/>
              <a:t> ، وافترض ان ميل الجينات المرتبطة للبقاء معا في تراكيبها الاصلية يرجع الى وجودها على نفس الكروموسوم كما اظهر ان شدة الارتباط تتوقف على المسافة بين الجينات المرتبطة في الكروموسوم. </a:t>
            </a:r>
            <a:r>
              <a:rPr lang="ar-IQ" dirty="0" err="1" smtClean="0"/>
              <a:t>واول</a:t>
            </a:r>
            <a:r>
              <a:rPr lang="ar-IQ" dirty="0" smtClean="0"/>
              <a:t> ما عرف الارتباط  </a:t>
            </a:r>
            <a:r>
              <a:rPr lang="ar-IQ" dirty="0" err="1" smtClean="0"/>
              <a:t>بانه</a:t>
            </a:r>
            <a:r>
              <a:rPr lang="ar-IQ" dirty="0" smtClean="0"/>
              <a:t> </a:t>
            </a:r>
            <a:r>
              <a:rPr lang="ar-IQ" b="1" dirty="0" smtClean="0"/>
              <a:t>ميل الجينات غير </a:t>
            </a:r>
            <a:r>
              <a:rPr lang="ar-IQ" b="1" dirty="0" err="1" smtClean="0"/>
              <a:t>الاليلية</a:t>
            </a:r>
            <a:r>
              <a:rPr lang="ar-IQ" b="1" dirty="0" smtClean="0"/>
              <a:t> الواقعة على نفس </a:t>
            </a:r>
            <a:r>
              <a:rPr lang="ar-IQ" b="1" dirty="0" err="1" smtClean="0"/>
              <a:t>الكروموسوم</a:t>
            </a:r>
            <a:r>
              <a:rPr lang="ar-IQ" b="1" dirty="0" smtClean="0"/>
              <a:t> </a:t>
            </a:r>
            <a:r>
              <a:rPr lang="ar-IQ" b="1" dirty="0" err="1" smtClean="0"/>
              <a:t>او</a:t>
            </a:r>
            <a:r>
              <a:rPr lang="ar-IQ" b="1" dirty="0" smtClean="0"/>
              <a:t> في نفس زمرة الارتباط الدخول معا (اي بتراكيب ابوية) بنسبة اعلى مما يتوقع من الانعزال الحر</a:t>
            </a:r>
            <a:r>
              <a:rPr lang="ar-IQ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ar-IQ" sz="3600" b="1" dirty="0" smtClean="0"/>
              <a:t>الارتباط </a:t>
            </a:r>
            <a:r>
              <a:rPr lang="en-US" sz="3600" b="1" dirty="0" smtClean="0"/>
              <a:t>Linkage 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تكون الجينات غير </a:t>
            </a:r>
            <a:r>
              <a:rPr lang="ar-IQ" dirty="0" err="1" smtClean="0"/>
              <a:t>الاليلية</a:t>
            </a:r>
            <a:r>
              <a:rPr lang="ar-IQ" dirty="0" smtClean="0"/>
              <a:t> مرتبطة بسبب وقوعها على نفس </a:t>
            </a:r>
            <a:r>
              <a:rPr lang="ar-IQ" dirty="0" err="1" smtClean="0"/>
              <a:t>الكروموسوم</a:t>
            </a:r>
            <a:r>
              <a:rPr lang="ar-IQ" dirty="0" smtClean="0"/>
              <a:t> ولذا تحاول </a:t>
            </a:r>
            <a:r>
              <a:rPr lang="ar-IQ" dirty="0" err="1" smtClean="0"/>
              <a:t>ان</a:t>
            </a:r>
            <a:r>
              <a:rPr lang="ar-IQ" dirty="0" smtClean="0"/>
              <a:t>  تبقى معا </a:t>
            </a:r>
            <a:r>
              <a:rPr lang="ar-IQ" dirty="0" err="1" smtClean="0"/>
              <a:t>اثناء</a:t>
            </a:r>
            <a:r>
              <a:rPr lang="ar-IQ" dirty="0" smtClean="0"/>
              <a:t> الانقسام الاختزالي وتدخل نفس </a:t>
            </a:r>
            <a:r>
              <a:rPr lang="ar-IQ" dirty="0" err="1" smtClean="0"/>
              <a:t>المشيج</a:t>
            </a:r>
            <a:r>
              <a:rPr lang="ar-IQ" dirty="0" smtClean="0"/>
              <a:t> . وتكون دراسة الارتباط سهلة وبسيطة في حالة بقاء الجينات معا على الدوام وعلى نفس </a:t>
            </a:r>
            <a:r>
              <a:rPr lang="ar-IQ" dirty="0" err="1" smtClean="0"/>
              <a:t>الكروموسوم</a:t>
            </a:r>
            <a:r>
              <a:rPr lang="ar-IQ" dirty="0" smtClean="0"/>
              <a:t> وبذا يحدث الارتباط التام </a:t>
            </a:r>
            <a:r>
              <a:rPr lang="en-US" b="1" dirty="0" smtClean="0"/>
              <a:t>complete linkage</a:t>
            </a:r>
            <a:r>
              <a:rPr lang="ar-IQ" dirty="0" smtClean="0"/>
              <a:t> ولكن لا يحدث ذلك اعتياديا ، بل يحدث تبادل او تعابر</a:t>
            </a:r>
            <a:r>
              <a:rPr lang="en-US" b="1" dirty="0" smtClean="0"/>
              <a:t>Crossing over</a:t>
            </a:r>
            <a:r>
              <a:rPr lang="ar-IQ" dirty="0" smtClean="0"/>
              <a:t> بين </a:t>
            </a:r>
            <a:r>
              <a:rPr lang="ar-IQ" dirty="0" err="1" smtClean="0"/>
              <a:t>ازواج</a:t>
            </a:r>
            <a:r>
              <a:rPr lang="ar-IQ" dirty="0" smtClean="0"/>
              <a:t> </a:t>
            </a:r>
            <a:r>
              <a:rPr lang="ar-IQ" dirty="0" err="1" smtClean="0"/>
              <a:t>الكروموسومات</a:t>
            </a:r>
            <a:r>
              <a:rPr lang="ar-IQ" dirty="0" smtClean="0"/>
              <a:t> المتماثلة في </a:t>
            </a:r>
            <a:r>
              <a:rPr lang="ar-IQ" dirty="0" err="1" smtClean="0"/>
              <a:t>اكثر</a:t>
            </a:r>
            <a:r>
              <a:rPr lang="ar-IQ" dirty="0" smtClean="0"/>
              <a:t> النباتات والحيوانات وبذا يحدث الارتباط غير التام </a:t>
            </a:r>
            <a:r>
              <a:rPr lang="en-US" b="1" dirty="0" smtClean="0"/>
              <a:t>incomplete linkage</a:t>
            </a:r>
            <a:r>
              <a:rPr lang="ar-IQ" dirty="0" smtClean="0"/>
              <a:t> وقد </a:t>
            </a:r>
            <a:r>
              <a:rPr lang="ar-IQ" dirty="0" err="1" smtClean="0"/>
              <a:t>اصبح</a:t>
            </a:r>
            <a:r>
              <a:rPr lang="ar-IQ" dirty="0" smtClean="0"/>
              <a:t> من المعلوم </a:t>
            </a:r>
            <a:r>
              <a:rPr lang="ar-IQ" dirty="0" err="1" smtClean="0"/>
              <a:t>الان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جينات الكائن الحي تتوزع على </a:t>
            </a:r>
            <a:r>
              <a:rPr lang="ar-IQ" dirty="0" err="1" smtClean="0"/>
              <a:t>كروموسوماته</a:t>
            </a:r>
            <a:r>
              <a:rPr lang="ar-IQ" dirty="0" smtClean="0"/>
              <a:t> وسميت مجموعة الجينات المرتبطة في </a:t>
            </a:r>
            <a:r>
              <a:rPr lang="ar-IQ" dirty="0" err="1" smtClean="0"/>
              <a:t>كروموسوم</a:t>
            </a:r>
            <a:r>
              <a:rPr lang="ar-IQ" dirty="0" smtClean="0"/>
              <a:t> واحد </a:t>
            </a:r>
            <a:r>
              <a:rPr lang="ar-IQ" b="1" dirty="0" smtClean="0"/>
              <a:t>المجموعة </a:t>
            </a:r>
            <a:r>
              <a:rPr lang="ar-IQ" b="1" dirty="0" err="1" smtClean="0"/>
              <a:t>الارتباطية</a:t>
            </a:r>
            <a:r>
              <a:rPr lang="en-US" b="1" dirty="0" smtClean="0"/>
              <a:t>linkage group </a:t>
            </a:r>
            <a:r>
              <a:rPr lang="ar-IQ" dirty="0" smtClean="0"/>
              <a:t> ولذا فان عدد المجاميع </a:t>
            </a:r>
            <a:r>
              <a:rPr lang="ar-IQ" dirty="0" err="1" smtClean="0"/>
              <a:t>الارتباطية</a:t>
            </a:r>
            <a:r>
              <a:rPr lang="ar-IQ" dirty="0" smtClean="0"/>
              <a:t> لحشرة ذبابة الفاكهة يساوي </a:t>
            </a:r>
            <a:r>
              <a:rPr lang="ar-IQ" dirty="0" err="1" smtClean="0"/>
              <a:t>اربعة</a:t>
            </a:r>
            <a:r>
              <a:rPr lang="ar-IQ" dirty="0" smtClean="0"/>
              <a:t> وللإنسان يساوي 23 وهكذا.</a:t>
            </a:r>
            <a:r>
              <a:rPr lang="en-US" dirty="0" smtClean="0"/>
              <a:t>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</TotalTime>
  <Words>663</Words>
  <PresentationFormat>عرض على الشاشة (3:4)‏</PresentationFormat>
  <Paragraphs>28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رحلة</vt:lpstr>
      <vt:lpstr>الارتباط والعبور Linkage Crossing over </vt:lpstr>
      <vt:lpstr> مثال 1 : تتوزع الجينات على الكروموسومات المختلفة توزيعا حرا بحيث تكون نسبة التلقيح الاختباري 1:1:1:1 وكما يأتي : </vt:lpstr>
      <vt:lpstr>مثال 2: تنتقل الجينات المرتبطة مع بعضها ارتباطا وثيقا تاما دون ان تتوزع توزيعا حرا لتكوين الكميتات مثلما هي عليه في الاباء . وكما في المخطط الموضح ادناه اذ ان الجينات الواقعة على نفس الكروموسوم موضوعة على خط واحد: </vt:lpstr>
      <vt:lpstr>الارتباط Linkage  </vt:lpstr>
      <vt:lpstr>الارتباط Linkage  </vt:lpstr>
      <vt:lpstr>الارتباط Linkage 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الارتباط والعبور Linkage Crossing over </dc:title>
  <dc:creator>01</dc:creator>
  <cp:lastModifiedBy>DR.Ahmed Saker</cp:lastModifiedBy>
  <cp:revision>6</cp:revision>
  <dcterms:created xsi:type="dcterms:W3CDTF">2018-02-12T16:54:56Z</dcterms:created>
  <dcterms:modified xsi:type="dcterms:W3CDTF">2018-02-12T18:54:11Z</dcterms:modified>
</cp:coreProperties>
</file>